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Fira Sans Extra Condensed Medium"/>
      <p:regular r:id="rId14"/>
      <p:bold r:id="rId15"/>
      <p:italic r:id="rId16"/>
      <p:boldItalic r:id="rId17"/>
    </p:embeddedFont>
    <p:embeddedFont>
      <p:font typeface="Livvic"/>
      <p:regular r:id="rId18"/>
      <p:bold r:id="rId19"/>
      <p:italic r:id="rId20"/>
      <p:boldItalic r:id="rId21"/>
    </p:embeddedFont>
    <p:embeddedFont>
      <p:font typeface="Catamaran Light"/>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Livvic-italic.fntdata"/><Relationship Id="rId11" Type="http://schemas.openxmlformats.org/officeDocument/2006/relationships/slide" Target="slides/slide7.xml"/><Relationship Id="rId22" Type="http://schemas.openxmlformats.org/officeDocument/2006/relationships/font" Target="fonts/CatamaranLight-regular.fntdata"/><Relationship Id="rId10" Type="http://schemas.openxmlformats.org/officeDocument/2006/relationships/slide" Target="slides/slide6.xml"/><Relationship Id="rId21" Type="http://schemas.openxmlformats.org/officeDocument/2006/relationships/font" Target="fonts/Livvic-boldItalic.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CatamaranLight-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FiraSansExtraCondensedMedium-bold.fntdata"/><Relationship Id="rId14" Type="http://schemas.openxmlformats.org/officeDocument/2006/relationships/font" Target="fonts/FiraSansExtraCondensedMedium-regular.fntdata"/><Relationship Id="rId17" Type="http://schemas.openxmlformats.org/officeDocument/2006/relationships/font" Target="fonts/FiraSansExtraCondensedMedium-boldItalic.fntdata"/><Relationship Id="rId16" Type="http://schemas.openxmlformats.org/officeDocument/2006/relationships/font" Target="fonts/FiraSansExtraCondensedMedium-italic.fntdata"/><Relationship Id="rId5" Type="http://schemas.openxmlformats.org/officeDocument/2006/relationships/slide" Target="slides/slide1.xml"/><Relationship Id="rId19" Type="http://schemas.openxmlformats.org/officeDocument/2006/relationships/font" Target="fonts/Livvic-bold.fntdata"/><Relationship Id="rId6" Type="http://schemas.openxmlformats.org/officeDocument/2006/relationships/slide" Target="slides/slide2.xml"/><Relationship Id="rId18" Type="http://schemas.openxmlformats.org/officeDocument/2006/relationships/font" Target="fonts/Livvic-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jp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3e13d9a7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3e13d9a7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4043"/>
                </a:solidFill>
              </a:rPr>
              <a:t>For Builds: </a:t>
            </a:r>
            <a:r>
              <a:rPr lang="en" sz="1200">
                <a:solidFill>
                  <a:srgbClr val="3C4043"/>
                </a:solidFill>
              </a:rPr>
              <a:t>Replace</a:t>
            </a:r>
            <a:r>
              <a:rPr i="1" lang="en" sz="1200">
                <a:solidFill>
                  <a:srgbClr val="3C4043"/>
                </a:solidFill>
              </a:rPr>
              <a:t> difficult topics</a:t>
            </a:r>
            <a:r>
              <a:rPr lang="en" sz="1200">
                <a:solidFill>
                  <a:srgbClr val="3C4043"/>
                </a:solidFill>
              </a:rPr>
              <a:t> with </a:t>
            </a:r>
            <a:r>
              <a:rPr i="1" lang="en" sz="1200">
                <a:solidFill>
                  <a:srgbClr val="3C4043"/>
                </a:solidFill>
              </a:rPr>
              <a:t>physical principles</a:t>
            </a:r>
            <a:r>
              <a:rPr lang="en" sz="1200">
                <a:solidFill>
                  <a:srgbClr val="3C4043"/>
                </a:solidFill>
              </a:rPr>
              <a:t> </a:t>
            </a:r>
            <a:r>
              <a:rPr lang="en" sz="1200">
                <a:solidFill>
                  <a:srgbClr val="3C4043"/>
                </a:solidFill>
              </a:rPr>
              <a:t>involved</a:t>
            </a:r>
            <a:r>
              <a:rPr lang="en" sz="1200">
                <a:solidFill>
                  <a:srgbClr val="3C4043"/>
                </a:solidFill>
              </a:rPr>
              <a:t> in the build and replace </a:t>
            </a:r>
            <a:r>
              <a:rPr i="1" lang="en" sz="1200">
                <a:solidFill>
                  <a:srgbClr val="3C4043"/>
                </a:solidFill>
              </a:rPr>
              <a:t>common questions</a:t>
            </a:r>
            <a:r>
              <a:rPr lang="en" sz="1200">
                <a:solidFill>
                  <a:srgbClr val="3C4043"/>
                </a:solidFill>
              </a:rPr>
              <a:t> </a:t>
            </a:r>
            <a:r>
              <a:rPr lang="en" sz="1200">
                <a:solidFill>
                  <a:srgbClr val="3C4043"/>
                </a:solidFill>
              </a:rPr>
              <a:t>with</a:t>
            </a:r>
            <a:r>
              <a:rPr lang="en" sz="1200">
                <a:solidFill>
                  <a:srgbClr val="3C4043"/>
                </a:solidFill>
              </a:rPr>
              <a:t> </a:t>
            </a:r>
            <a:r>
              <a:rPr i="1" lang="en" sz="1200">
                <a:solidFill>
                  <a:srgbClr val="3C4043"/>
                </a:solidFill>
              </a:rPr>
              <a:t>common designs</a:t>
            </a:r>
            <a:endParaRPr i="1" sz="1200">
              <a:solidFill>
                <a:srgbClr val="3C4043"/>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Highlight key points from the rules sheet:</a:t>
            </a:r>
            <a:r>
              <a:rPr lang="en"/>
              <a:t> DESIGN LOGS that basically grant free points, most tested-on topics, point distribution so that competitors know what to prioritize, allowed notes and equipment, etc.</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3e13d9a7e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3e13d9a7e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This section should focus on topics that are more math-based (harder to self-teach), concepts that come only usually up in college level courses, or concepts that you struggled with when you competed in this event</a:t>
            </a:r>
            <a:endParaRPr b="1"/>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ea080508e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ea080508e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ea080508e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ea080508e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ea080508e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ea080508e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this section to talk about any strategies you used to navigate the event when you competed. For example, how did you manage your time, how did you organize your notes, how did you split topics up between you and your partner, etc.?</a:t>
            </a:r>
            <a:endParaRPr b="1"/>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5158d5a3ec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5158d5a3ec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4043"/>
                </a:solidFill>
              </a:rPr>
              <a:t>Here, you can link or mention any online or book resources that helped you in this event when you were a competitor. Try to avoid general resources like scioly wiki, because they probably already are familiar with it.</a:t>
            </a:r>
            <a:endParaRPr b="1" sz="1200">
              <a:solidFill>
                <a:srgbClr val="3C4043"/>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(replace picture with a picture from one of our tournaments)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 name="Google Shape;10;p2"/>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61" name="Shape 61"/>
        <p:cNvGrpSpPr/>
        <p:nvPr/>
      </p:nvGrpSpPr>
      <p:grpSpPr>
        <a:xfrm>
          <a:off x="0" y="0"/>
          <a:ext cx="0" cy="0"/>
          <a:chOff x="0" y="0"/>
          <a:chExt cx="0" cy="0"/>
        </a:xfrm>
      </p:grpSpPr>
      <p:sp>
        <p:nvSpPr>
          <p:cNvPr id="62" name="Google Shape;62;p11"/>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63" name="Shape 63"/>
        <p:cNvGrpSpPr/>
        <p:nvPr/>
      </p:nvGrpSpPr>
      <p:grpSpPr>
        <a:xfrm>
          <a:off x="0" y="0"/>
          <a:ext cx="0" cy="0"/>
          <a:chOff x="0" y="0"/>
          <a:chExt cx="0" cy="0"/>
        </a:xfrm>
      </p:grpSpPr>
      <p:sp>
        <p:nvSpPr>
          <p:cNvPr id="64" name="Google Shape;64;p12"/>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2"/>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66" name="Shape 66"/>
        <p:cNvGrpSpPr/>
        <p:nvPr/>
      </p:nvGrpSpPr>
      <p:grpSpPr>
        <a:xfrm>
          <a:off x="0" y="0"/>
          <a:ext cx="0" cy="0"/>
          <a:chOff x="0" y="0"/>
          <a:chExt cx="0" cy="0"/>
        </a:xfrm>
      </p:grpSpPr>
      <p:sp>
        <p:nvSpPr>
          <p:cNvPr id="67" name="Google Shape;67;p13"/>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8" name="Google Shape;68;p13"/>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9" name="Google Shape;69;p13"/>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0" name="Google Shape;70;p13"/>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1" name="Google Shape;71;p13"/>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2" name="Google Shape;72;p13"/>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3" name="Google Shape;73;p13"/>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3"/>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5" name="Google Shape;75;p13"/>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6" name="Google Shape;76;p13"/>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7" name="Google Shape;77;p13"/>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8" name="Google Shape;78;p13"/>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9" name="Google Shape;79;p13"/>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80" name="Shape 80"/>
        <p:cNvGrpSpPr/>
        <p:nvPr/>
      </p:nvGrpSpPr>
      <p:grpSpPr>
        <a:xfrm>
          <a:off x="0" y="0"/>
          <a:ext cx="0" cy="0"/>
          <a:chOff x="0" y="0"/>
          <a:chExt cx="0" cy="0"/>
        </a:xfrm>
      </p:grpSpPr>
      <p:sp>
        <p:nvSpPr>
          <p:cNvPr id="81" name="Google Shape;81;p14"/>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82" name="Shape 82"/>
        <p:cNvGrpSpPr/>
        <p:nvPr/>
      </p:nvGrpSpPr>
      <p:grpSpPr>
        <a:xfrm>
          <a:off x="0" y="0"/>
          <a:ext cx="0" cy="0"/>
          <a:chOff x="0" y="0"/>
          <a:chExt cx="0" cy="0"/>
        </a:xfrm>
      </p:grpSpPr>
      <p:sp>
        <p:nvSpPr>
          <p:cNvPr id="83" name="Google Shape;83;p15"/>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4" name="Google Shape;84;p15"/>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5" name="Google Shape;85;p15"/>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5"/>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 name="Google Shape;87;p15"/>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88" name="Shape 88"/>
        <p:cNvGrpSpPr/>
        <p:nvPr/>
      </p:nvGrpSpPr>
      <p:grpSpPr>
        <a:xfrm>
          <a:off x="0" y="0"/>
          <a:ext cx="0" cy="0"/>
          <a:chOff x="0" y="0"/>
          <a:chExt cx="0" cy="0"/>
        </a:xfrm>
      </p:grpSpPr>
      <p:sp>
        <p:nvSpPr>
          <p:cNvPr id="89" name="Google Shape;89;p16"/>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90" name="Google Shape;90;p16"/>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91" name="Shape 91"/>
        <p:cNvGrpSpPr/>
        <p:nvPr/>
      </p:nvGrpSpPr>
      <p:grpSpPr>
        <a:xfrm>
          <a:off x="0" y="0"/>
          <a:ext cx="0" cy="0"/>
          <a:chOff x="0" y="0"/>
          <a:chExt cx="0" cy="0"/>
        </a:xfrm>
      </p:grpSpPr>
      <p:sp>
        <p:nvSpPr>
          <p:cNvPr id="92" name="Google Shape;92;p17"/>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17"/>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5" name="Google Shape;95;p17"/>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6" name="Google Shape;96;p17"/>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7"/>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8" name="Google Shape;98;p17"/>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99" name="Shape 99"/>
        <p:cNvGrpSpPr/>
        <p:nvPr/>
      </p:nvGrpSpPr>
      <p:grpSpPr>
        <a:xfrm>
          <a:off x="0" y="0"/>
          <a:ext cx="0" cy="0"/>
          <a:chOff x="0" y="0"/>
          <a:chExt cx="0" cy="0"/>
        </a:xfrm>
      </p:grpSpPr>
      <p:sp>
        <p:nvSpPr>
          <p:cNvPr id="100" name="Google Shape;100;p18"/>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1" name="Google Shape;101;p18"/>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2" name="Google Shape;102;p18"/>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3" name="Google Shape;103;p18"/>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04" name="Google Shape;104;p18"/>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105" name="Shape 105"/>
        <p:cNvGrpSpPr/>
        <p:nvPr/>
      </p:nvGrpSpPr>
      <p:grpSpPr>
        <a:xfrm>
          <a:off x="0" y="0"/>
          <a:ext cx="0" cy="0"/>
          <a:chOff x="0" y="0"/>
          <a:chExt cx="0" cy="0"/>
        </a:xfrm>
      </p:grpSpPr>
      <p:sp>
        <p:nvSpPr>
          <p:cNvPr id="106" name="Google Shape;106;p19"/>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p:txBody>
      </p:sp>
      <p:sp>
        <p:nvSpPr>
          <p:cNvPr id="107" name="Google Shape;107;p19"/>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08" name="Shape 108"/>
        <p:cNvGrpSpPr/>
        <p:nvPr/>
      </p:nvGrpSpPr>
      <p:grpSpPr>
        <a:xfrm>
          <a:off x="0" y="0"/>
          <a:ext cx="0" cy="0"/>
          <a:chOff x="0" y="0"/>
          <a:chExt cx="0" cy="0"/>
        </a:xfrm>
      </p:grpSpPr>
      <p:sp>
        <p:nvSpPr>
          <p:cNvPr id="109" name="Google Shape;109;p20"/>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0" name="Google Shape;110;p20"/>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1" name="Shape 11"/>
        <p:cNvGrpSpPr/>
        <p:nvPr/>
      </p:nvGrpSpPr>
      <p:grpSpPr>
        <a:xfrm>
          <a:off x="0" y="0"/>
          <a:ext cx="0" cy="0"/>
          <a:chOff x="0" y="0"/>
          <a:chExt cx="0" cy="0"/>
        </a:xfrm>
      </p:grpSpPr>
      <p:sp>
        <p:nvSpPr>
          <p:cNvPr id="12" name="Google Shape;12;p3"/>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3" name="Google Shape;13;p3"/>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 name="Google Shape;16;p3"/>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 name="Google Shape;19;p3"/>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2" name="Google Shape;22;p3"/>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3" name="Google Shape;23;p3"/>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6" name="Google Shape;26;p3"/>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3"/>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111" name="Shape 111"/>
        <p:cNvGrpSpPr/>
        <p:nvPr/>
      </p:nvGrpSpPr>
      <p:grpSpPr>
        <a:xfrm>
          <a:off x="0" y="0"/>
          <a:ext cx="0" cy="0"/>
          <a:chOff x="0" y="0"/>
          <a:chExt cx="0" cy="0"/>
        </a:xfrm>
      </p:grpSpPr>
      <p:sp>
        <p:nvSpPr>
          <p:cNvPr id="112" name="Google Shape;112;p21"/>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3" name="Google Shape;113;p21"/>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4" name="Google Shape;114;p21"/>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28" name="Shape 28"/>
        <p:cNvGrpSpPr/>
        <p:nvPr/>
      </p:nvGrpSpPr>
      <p:grpSpPr>
        <a:xfrm>
          <a:off x="0" y="0"/>
          <a:ext cx="0" cy="0"/>
          <a:chOff x="0" y="0"/>
          <a:chExt cx="0" cy="0"/>
        </a:xfrm>
      </p:grpSpPr>
      <p:sp>
        <p:nvSpPr>
          <p:cNvPr id="29" name="Google Shape;29;p4"/>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30" name="Google Shape;30;p4"/>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31" name="Shape 31"/>
        <p:cNvGrpSpPr/>
        <p:nvPr/>
      </p:nvGrpSpPr>
      <p:grpSpPr>
        <a:xfrm>
          <a:off x="0" y="0"/>
          <a:ext cx="0" cy="0"/>
          <a:chOff x="0" y="0"/>
          <a:chExt cx="0" cy="0"/>
        </a:xfrm>
      </p:grpSpPr>
      <p:sp>
        <p:nvSpPr>
          <p:cNvPr id="32" name="Google Shape;32;p5"/>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 name="Google Shape;33;p5"/>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4" name="Google Shape;34;p5"/>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5"/>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6" name="Google Shape;36;p5"/>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 name="Google Shape;37;p5"/>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8" name="Google Shape;38;p5"/>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9" name="Google Shape;39;p5"/>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5"/>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41" name="Shape 41"/>
        <p:cNvGrpSpPr/>
        <p:nvPr/>
      </p:nvGrpSpPr>
      <p:grpSpPr>
        <a:xfrm>
          <a:off x="0" y="0"/>
          <a:ext cx="0" cy="0"/>
          <a:chOff x="0" y="0"/>
          <a:chExt cx="0" cy="0"/>
        </a:xfrm>
      </p:grpSpPr>
      <p:sp>
        <p:nvSpPr>
          <p:cNvPr id="42" name="Google Shape;42;p6"/>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3" name="Google Shape;43;p6"/>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4" name="Google Shape;44;p6"/>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5" name="Google Shape;45;p6"/>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6" name="Google Shape;46;p6"/>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7" name="Google Shape;47;p6"/>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p:txBody>
      </p:sp>
      <p:sp>
        <p:nvSpPr>
          <p:cNvPr id="48" name="Google Shape;48;p6"/>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49" name="Shape 49"/>
        <p:cNvGrpSpPr/>
        <p:nvPr/>
      </p:nvGrpSpPr>
      <p:grpSpPr>
        <a:xfrm>
          <a:off x="0" y="0"/>
          <a:ext cx="0" cy="0"/>
          <a:chOff x="0" y="0"/>
          <a:chExt cx="0" cy="0"/>
        </a:xfrm>
      </p:grpSpPr>
      <p:sp>
        <p:nvSpPr>
          <p:cNvPr id="50" name="Google Shape;50;p7"/>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51" name="Google Shape;51;p7"/>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52" name="Shape 52"/>
        <p:cNvGrpSpPr/>
        <p:nvPr/>
      </p:nvGrpSpPr>
      <p:grpSpPr>
        <a:xfrm>
          <a:off x="0" y="0"/>
          <a:ext cx="0" cy="0"/>
          <a:chOff x="0" y="0"/>
          <a:chExt cx="0" cy="0"/>
        </a:xfrm>
      </p:grpSpPr>
      <p:sp>
        <p:nvSpPr>
          <p:cNvPr id="53" name="Google Shape;53;p8"/>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4" name="Google Shape;54;p8"/>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55" name="Shape 55"/>
        <p:cNvGrpSpPr/>
        <p:nvPr/>
      </p:nvGrpSpPr>
      <p:grpSpPr>
        <a:xfrm>
          <a:off x="0" y="0"/>
          <a:ext cx="0" cy="0"/>
          <a:chOff x="0" y="0"/>
          <a:chExt cx="0" cy="0"/>
        </a:xfrm>
      </p:grpSpPr>
      <p:sp>
        <p:nvSpPr>
          <p:cNvPr id="56" name="Google Shape;56;p9"/>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7" name="Google Shape;57;p9"/>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58" name="Shape 58"/>
        <p:cNvGrpSpPr/>
        <p:nvPr/>
      </p:nvGrpSpPr>
      <p:grpSpPr>
        <a:xfrm>
          <a:off x="0" y="0"/>
          <a:ext cx="0" cy="0"/>
          <a:chOff x="0" y="0"/>
          <a:chExt cx="0" cy="0"/>
        </a:xfrm>
      </p:grpSpPr>
      <p:sp>
        <p:nvSpPr>
          <p:cNvPr id="59" name="Google Shape;59;p10"/>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0" name="Google Shape;60;p10"/>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indent="-304800" lvl="1" marL="914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indent="-304800" lvl="2" marL="1371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indent="-304800" lvl="3" marL="1828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indent="-304800" lvl="4" marL="22860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indent="-304800" lvl="5" marL="27432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indent="-304800" lvl="6" marL="3200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indent="-304800" lvl="7" marL="3657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indent="-304800" lvl="8" marL="411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s://www.amazon.com/Compatible-Powerful-Advanced-Functionality-Compatibility/dp/B0C17723BR/ref=asc_df_B0C17723BR?mcid=0675a4b7e428304fab2da2e17d9ca354&amp;tag=hyprod-20&amp;linkCode=df0&amp;hvadid=693069746824&amp;hvpos=&amp;hvnetw=g&amp;hvrand=138098081095740262&amp;hvpone=&amp;hvptwo=&amp;hvqmt=&amp;hvdev=c&amp;hvdvcmdl=&amp;hvlocint=&amp;hvlocphy=9010937&amp;hvtargid=pla-2201431551260&amp;psc=1" TargetMode="External"/><Relationship Id="rId4" Type="http://schemas.openxmlformats.org/officeDocument/2006/relationships/hyperlink" Target="https://www.walmart.com/ip/DIY-Assembled-Electric-4WD-Car-Vehicle-Model-Science-Teaching-Education-Kid-Toy/8201457359?wmlspartner=wlpa&amp;selectedSellerId=101662982" TargetMode="External"/><Relationship Id="rId5" Type="http://schemas.openxmlformats.org/officeDocument/2006/relationships/hyperlink" Target="https://dev.to/pawel/how-to-build-your-own-rc-car-with-arduino-arducar-12ei" TargetMode="External"/><Relationship Id="rId6" Type="http://schemas.openxmlformats.org/officeDocument/2006/relationships/hyperlink" Target="https://www.lego.com/cdn/cs/set/assets/bltbef4d6ce0f40363c/LMSUser_Guide_LEGO_MINDSTORMS_EV3_11_Tablet_ENUS.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 name="Shape 118"/>
        <p:cNvGrpSpPr/>
        <p:nvPr/>
      </p:nvGrpSpPr>
      <p:grpSpPr>
        <a:xfrm>
          <a:off x="0" y="0"/>
          <a:ext cx="0" cy="0"/>
          <a:chOff x="0" y="0"/>
          <a:chExt cx="0" cy="0"/>
        </a:xfrm>
      </p:grpSpPr>
      <p:pic>
        <p:nvPicPr>
          <p:cNvPr id="119" name="Google Shape;119;p22"/>
          <p:cNvPicPr preferRelativeResize="0"/>
          <p:nvPr/>
        </p:nvPicPr>
        <p:blipFill rotWithShape="1">
          <a:blip r:embed="rId3">
            <a:alphaModFix/>
          </a:blip>
          <a:srcRect b="0" l="13431" r="35979" t="0"/>
          <a:stretch/>
        </p:blipFill>
        <p:spPr>
          <a:xfrm>
            <a:off x="3940124" y="0"/>
            <a:ext cx="5203875" cy="5143500"/>
          </a:xfrm>
          <a:prstGeom prst="rect">
            <a:avLst/>
          </a:prstGeom>
          <a:noFill/>
          <a:ln>
            <a:noFill/>
          </a:ln>
        </p:spPr>
      </p:pic>
      <p:sp>
        <p:nvSpPr>
          <p:cNvPr id="120" name="Google Shape;120;p22"/>
          <p:cNvSpPr/>
          <p:nvPr/>
        </p:nvSpPr>
        <p:spPr>
          <a:xfrm rot="5400000">
            <a:off x="1133550" y="414025"/>
            <a:ext cx="3358800" cy="4366800"/>
          </a:xfrm>
          <a:prstGeom prst="rect">
            <a:avLst/>
          </a:prstGeom>
          <a:solidFill>
            <a:schemeClr val="accent1">
              <a:alpha val="8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2"/>
          <p:cNvSpPr txBox="1"/>
          <p:nvPr>
            <p:ph idx="1" type="subTitle"/>
          </p:nvPr>
        </p:nvSpPr>
        <p:spPr>
          <a:xfrm>
            <a:off x="843075" y="3324525"/>
            <a:ext cx="32172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500">
                <a:solidFill>
                  <a:schemeClr val="lt1"/>
                </a:solidFill>
              </a:rPr>
              <a:t>Georgia Tech Event Workshop Series 2024-25</a:t>
            </a:r>
            <a:endParaRPr sz="1500">
              <a:solidFill>
                <a:schemeClr val="lt1"/>
              </a:solidFill>
            </a:endParaRPr>
          </a:p>
        </p:txBody>
      </p:sp>
      <p:sp>
        <p:nvSpPr>
          <p:cNvPr id="122" name="Google Shape;122;p22"/>
          <p:cNvSpPr txBox="1"/>
          <p:nvPr>
            <p:ph type="ctrTitle"/>
          </p:nvPr>
        </p:nvSpPr>
        <p:spPr>
          <a:xfrm>
            <a:off x="762175" y="1451125"/>
            <a:ext cx="4592400" cy="8466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300">
                <a:solidFill>
                  <a:schemeClr val="lt1"/>
                </a:solidFill>
              </a:rPr>
              <a:t>Electric Vehicle</a:t>
            </a:r>
            <a:endParaRPr sz="4300">
              <a:solidFill>
                <a:schemeClr val="lt1"/>
              </a:solidFill>
              <a:latin typeface="Livvic"/>
              <a:ea typeface="Livvic"/>
              <a:cs typeface="Livvic"/>
              <a:sym typeface="Livvic"/>
            </a:endParaRPr>
          </a:p>
        </p:txBody>
      </p:sp>
      <p:pic>
        <p:nvPicPr>
          <p:cNvPr id="123" name="Google Shape;123;p22"/>
          <p:cNvPicPr preferRelativeResize="0"/>
          <p:nvPr/>
        </p:nvPicPr>
        <p:blipFill>
          <a:blip r:embed="rId4">
            <a:alphaModFix/>
          </a:blip>
          <a:stretch>
            <a:fillRect/>
          </a:stretch>
        </p:blipFill>
        <p:spPr>
          <a:xfrm>
            <a:off x="7129200" y="185150"/>
            <a:ext cx="1782300" cy="1782300"/>
          </a:xfrm>
          <a:prstGeom prst="ellipse">
            <a:avLst/>
          </a:prstGeom>
          <a:noFill/>
          <a:ln cap="flat" cmpd="sng" w="28575">
            <a:solidFill>
              <a:schemeClr val="accent4"/>
            </a:solidFill>
            <a:prstDash val="solid"/>
            <a:round/>
            <a:headEnd len="sm" w="sm" type="none"/>
            <a:tailEnd len="sm" w="sm" type="none"/>
          </a:ln>
        </p:spPr>
      </p:pic>
      <p:sp>
        <p:nvSpPr>
          <p:cNvPr id="124" name="Google Shape;124;p22"/>
          <p:cNvSpPr txBox="1"/>
          <p:nvPr>
            <p:ph type="ctrTitle"/>
          </p:nvPr>
        </p:nvSpPr>
        <p:spPr>
          <a:xfrm>
            <a:off x="843075" y="2557025"/>
            <a:ext cx="4592400" cy="585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2600">
                <a:solidFill>
                  <a:srgbClr val="EFD67E"/>
                </a:solidFill>
              </a:rPr>
              <a:t>Division C</a:t>
            </a:r>
            <a:endParaRPr sz="2600">
              <a:solidFill>
                <a:srgbClr val="EFD67E"/>
              </a:solidFill>
              <a:latin typeface="Livvic"/>
              <a:ea typeface="Livvic"/>
              <a:cs typeface="Livvic"/>
              <a:sym typeface="Livvi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8" name="Shape 128"/>
        <p:cNvGrpSpPr/>
        <p:nvPr/>
      </p:nvGrpSpPr>
      <p:grpSpPr>
        <a:xfrm>
          <a:off x="0" y="0"/>
          <a:ext cx="0" cy="0"/>
          <a:chOff x="0" y="0"/>
          <a:chExt cx="0" cy="0"/>
        </a:xfrm>
      </p:grpSpPr>
      <p:sp>
        <p:nvSpPr>
          <p:cNvPr id="129" name="Google Shape;129;p23"/>
          <p:cNvSpPr/>
          <p:nvPr/>
        </p:nvSpPr>
        <p:spPr>
          <a:xfrm flipH="1" rot="-5400000">
            <a:off x="-1533150" y="1534500"/>
            <a:ext cx="5140800" cy="2074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3"/>
          <p:cNvSpPr txBox="1"/>
          <p:nvPr>
            <p:ph idx="8" type="title"/>
          </p:nvPr>
        </p:nvSpPr>
        <p:spPr>
          <a:xfrm>
            <a:off x="872432" y="232481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03</a:t>
            </a:r>
            <a:endParaRPr>
              <a:solidFill>
                <a:srgbClr val="EFD67E"/>
              </a:solidFill>
            </a:endParaRPr>
          </a:p>
        </p:txBody>
      </p:sp>
      <p:sp>
        <p:nvSpPr>
          <p:cNvPr id="131" name="Google Shape;131;p23"/>
          <p:cNvSpPr txBox="1"/>
          <p:nvPr>
            <p:ph type="ctrTitle"/>
          </p:nvPr>
        </p:nvSpPr>
        <p:spPr>
          <a:xfrm>
            <a:off x="2217925" y="802174"/>
            <a:ext cx="22152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RULES SHEET</a:t>
            </a:r>
            <a:endParaRPr sz="1600"/>
          </a:p>
        </p:txBody>
      </p:sp>
      <p:sp>
        <p:nvSpPr>
          <p:cNvPr id="132" name="Google Shape;132;p23"/>
          <p:cNvSpPr txBox="1"/>
          <p:nvPr>
            <p:ph idx="2" type="title"/>
          </p:nvPr>
        </p:nvSpPr>
        <p:spPr>
          <a:xfrm>
            <a:off x="872432" y="655463"/>
            <a:ext cx="17391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01</a:t>
            </a:r>
            <a:endParaRPr>
              <a:solidFill>
                <a:srgbClr val="EFD67E"/>
              </a:solidFill>
            </a:endParaRPr>
          </a:p>
        </p:txBody>
      </p:sp>
      <p:sp>
        <p:nvSpPr>
          <p:cNvPr id="133" name="Google Shape;133;p23"/>
          <p:cNvSpPr txBox="1"/>
          <p:nvPr>
            <p:ph idx="5" type="title"/>
          </p:nvPr>
        </p:nvSpPr>
        <p:spPr>
          <a:xfrm>
            <a:off x="872432" y="1490138"/>
            <a:ext cx="1615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02</a:t>
            </a:r>
            <a:endParaRPr>
              <a:solidFill>
                <a:schemeClr val="lt1"/>
              </a:solidFill>
            </a:endParaRPr>
          </a:p>
        </p:txBody>
      </p:sp>
      <p:sp>
        <p:nvSpPr>
          <p:cNvPr id="134" name="Google Shape;134;p23"/>
          <p:cNvSpPr txBox="1"/>
          <p:nvPr>
            <p:ph idx="15" type="title"/>
          </p:nvPr>
        </p:nvSpPr>
        <p:spPr>
          <a:xfrm>
            <a:off x="872432" y="3159488"/>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04</a:t>
            </a:r>
            <a:endParaRPr>
              <a:solidFill>
                <a:schemeClr val="lt1"/>
              </a:solidFill>
            </a:endParaRPr>
          </a:p>
        </p:txBody>
      </p:sp>
      <p:sp>
        <p:nvSpPr>
          <p:cNvPr id="135" name="Google Shape;135;p23"/>
          <p:cNvSpPr txBox="1"/>
          <p:nvPr>
            <p:ph idx="18" type="title"/>
          </p:nvPr>
        </p:nvSpPr>
        <p:spPr>
          <a:xfrm>
            <a:off x="872432" y="399416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FD67E"/>
                </a:solidFill>
              </a:rPr>
              <a:t>05</a:t>
            </a:r>
            <a:endParaRPr>
              <a:solidFill>
                <a:srgbClr val="EFD67E"/>
              </a:solidFill>
            </a:endParaRPr>
          </a:p>
        </p:txBody>
      </p:sp>
      <p:sp>
        <p:nvSpPr>
          <p:cNvPr id="136" name="Google Shape;136;p23"/>
          <p:cNvSpPr/>
          <p:nvPr/>
        </p:nvSpPr>
        <p:spPr>
          <a:xfrm>
            <a:off x="5792025" y="1135225"/>
            <a:ext cx="2519700" cy="2687400"/>
          </a:xfrm>
          <a:prstGeom prst="rect">
            <a:avLst/>
          </a:prstGeom>
          <a:solidFill>
            <a:srgbClr val="CFE2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
        <p:nvSpPr>
          <p:cNvPr id="137" name="Google Shape;137;p23"/>
          <p:cNvSpPr txBox="1"/>
          <p:nvPr>
            <p:ph type="ctrTitle"/>
          </p:nvPr>
        </p:nvSpPr>
        <p:spPr>
          <a:xfrm>
            <a:off x="5925977" y="2214226"/>
            <a:ext cx="2251800" cy="52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rPr lang="en" sz="2000"/>
              <a:t>[Event-Related Image]</a:t>
            </a:r>
            <a:endParaRPr sz="2000"/>
          </a:p>
        </p:txBody>
      </p:sp>
      <p:sp>
        <p:nvSpPr>
          <p:cNvPr id="138" name="Google Shape;138;p23"/>
          <p:cNvSpPr txBox="1"/>
          <p:nvPr>
            <p:ph type="ctrTitle"/>
          </p:nvPr>
        </p:nvSpPr>
        <p:spPr>
          <a:xfrm>
            <a:off x="2199949" y="2471513"/>
            <a:ext cx="24324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COMMON QUESTIONS</a:t>
            </a:r>
            <a:endParaRPr sz="1600"/>
          </a:p>
        </p:txBody>
      </p:sp>
      <p:sp>
        <p:nvSpPr>
          <p:cNvPr id="139" name="Google Shape;139;p23"/>
          <p:cNvSpPr txBox="1"/>
          <p:nvPr>
            <p:ph type="ctrTitle"/>
          </p:nvPr>
        </p:nvSpPr>
        <p:spPr>
          <a:xfrm>
            <a:off x="2199950" y="4140875"/>
            <a:ext cx="26931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OTHER FREE RESOURCES</a:t>
            </a:r>
            <a:endParaRPr sz="1600"/>
          </a:p>
        </p:txBody>
      </p:sp>
      <p:sp>
        <p:nvSpPr>
          <p:cNvPr id="140" name="Google Shape;140;p23"/>
          <p:cNvSpPr txBox="1"/>
          <p:nvPr>
            <p:ph type="ctrTitle"/>
          </p:nvPr>
        </p:nvSpPr>
        <p:spPr>
          <a:xfrm>
            <a:off x="2199949" y="1636838"/>
            <a:ext cx="24324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DIFFICULT TOPICS</a:t>
            </a:r>
            <a:endParaRPr sz="1600"/>
          </a:p>
        </p:txBody>
      </p:sp>
      <p:sp>
        <p:nvSpPr>
          <p:cNvPr id="141" name="Google Shape;141;p23"/>
          <p:cNvSpPr txBox="1"/>
          <p:nvPr>
            <p:ph type="ctrTitle"/>
          </p:nvPr>
        </p:nvSpPr>
        <p:spPr>
          <a:xfrm>
            <a:off x="2199950" y="3306200"/>
            <a:ext cx="2693100" cy="431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600"/>
              <a:t>TIPS FROM A VETERAN</a:t>
            </a:r>
            <a:endParaRPr sz="1600"/>
          </a:p>
        </p:txBody>
      </p:sp>
      <p:pic>
        <p:nvPicPr>
          <p:cNvPr id="142" name="Google Shape;142;p23"/>
          <p:cNvPicPr preferRelativeResize="0"/>
          <p:nvPr/>
        </p:nvPicPr>
        <p:blipFill>
          <a:blip r:embed="rId3">
            <a:alphaModFix/>
          </a:blip>
          <a:stretch>
            <a:fillRect/>
          </a:stretch>
        </p:blipFill>
        <p:spPr>
          <a:xfrm>
            <a:off x="5018490" y="1133924"/>
            <a:ext cx="3985109" cy="26874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6" name="Shape 146"/>
        <p:cNvGrpSpPr/>
        <p:nvPr/>
      </p:nvGrpSpPr>
      <p:grpSpPr>
        <a:xfrm>
          <a:off x="0" y="0"/>
          <a:ext cx="0" cy="0"/>
          <a:chOff x="0" y="0"/>
          <a:chExt cx="0" cy="0"/>
        </a:xfrm>
      </p:grpSpPr>
      <p:sp>
        <p:nvSpPr>
          <p:cNvPr id="147" name="Google Shape;147;p24"/>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4"/>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The Rules Sheet</a:t>
            </a:r>
            <a:endParaRPr sz="3300">
              <a:solidFill>
                <a:schemeClr val="lt1"/>
              </a:solidFill>
              <a:latin typeface="Livvic"/>
              <a:ea typeface="Livvic"/>
              <a:cs typeface="Livvic"/>
              <a:sym typeface="Livvic"/>
            </a:endParaRPr>
          </a:p>
        </p:txBody>
      </p:sp>
      <p:pic>
        <p:nvPicPr>
          <p:cNvPr id="149" name="Google Shape;149;p24"/>
          <p:cNvPicPr preferRelativeResize="0"/>
          <p:nvPr/>
        </p:nvPicPr>
        <p:blipFill>
          <a:blip r:embed="rId3">
            <a:alphaModFix/>
          </a:blip>
          <a:stretch>
            <a:fillRect/>
          </a:stretch>
        </p:blipFill>
        <p:spPr>
          <a:xfrm>
            <a:off x="6440200" y="1440603"/>
            <a:ext cx="2254900" cy="2918800"/>
          </a:xfrm>
          <a:prstGeom prst="rect">
            <a:avLst/>
          </a:prstGeom>
          <a:noFill/>
          <a:ln cap="flat" cmpd="sng" w="19050">
            <a:solidFill>
              <a:schemeClr val="dk2"/>
            </a:solidFill>
            <a:prstDash val="solid"/>
            <a:round/>
            <a:headEnd len="sm" w="sm" type="none"/>
            <a:tailEnd len="sm" w="sm" type="none"/>
          </a:ln>
        </p:spPr>
      </p:pic>
      <p:sp>
        <p:nvSpPr>
          <p:cNvPr id="150" name="Google Shape;150;p24"/>
          <p:cNvSpPr txBox="1"/>
          <p:nvPr/>
        </p:nvSpPr>
        <p:spPr>
          <a:xfrm>
            <a:off x="419250" y="1485700"/>
            <a:ext cx="5478600" cy="33093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Build an electric </a:t>
            </a:r>
            <a:r>
              <a:rPr lang="en" sz="1900">
                <a:solidFill>
                  <a:schemeClr val="dk1"/>
                </a:solidFill>
                <a:latin typeface="Catamaran Light"/>
                <a:ea typeface="Catamaran Light"/>
                <a:cs typeface="Catamaran Light"/>
                <a:sym typeface="Catamaran Light"/>
              </a:rPr>
              <a:t>vehicle</a:t>
            </a:r>
            <a:r>
              <a:rPr lang="en" sz="1900">
                <a:solidFill>
                  <a:schemeClr val="dk1"/>
                </a:solidFill>
                <a:latin typeface="Catamaran Light"/>
                <a:ea typeface="Catamaran Light"/>
                <a:cs typeface="Catamaran Light"/>
                <a:sym typeface="Catamaran Light"/>
              </a:rPr>
              <a:t> that autonomously goes from the start point to the target point as fast as possible</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The target point will be located between 7-10m from the start point.</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Scoring is as follows:</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Total Score = Distance Score + Time Score + Run Penalties</a:t>
            </a:r>
            <a:endParaRPr sz="1900">
              <a:solidFill>
                <a:schemeClr val="dk1"/>
              </a:solidFill>
              <a:latin typeface="Catamaran Light"/>
              <a:ea typeface="Catamaran Light"/>
              <a:cs typeface="Catamaran Light"/>
              <a:sym typeface="Catamaran Light"/>
            </a:endParaRPr>
          </a:p>
          <a:p>
            <a:pPr indent="-336550" lvl="1" marL="914400" rtl="0" algn="l">
              <a:spcBef>
                <a:spcPts val="0"/>
              </a:spcBef>
              <a:spcAft>
                <a:spcPts val="0"/>
              </a:spcAft>
              <a:buClr>
                <a:schemeClr val="dk1"/>
              </a:buClr>
              <a:buSzPts val="1700"/>
              <a:buFont typeface="Catamaran Light"/>
              <a:buChar char="○"/>
            </a:pPr>
            <a:r>
              <a:rPr i="1" lang="en" sz="1700">
                <a:solidFill>
                  <a:schemeClr val="dk1"/>
                </a:solidFill>
                <a:latin typeface="Catamaran Light"/>
                <a:ea typeface="Catamaran Light"/>
                <a:cs typeface="Catamaran Light"/>
                <a:sym typeface="Catamaran Light"/>
              </a:rPr>
              <a:t>Distance Score → 2.0pts/cm x distance(cm)</a:t>
            </a:r>
            <a:endParaRPr i="1" sz="1700">
              <a:solidFill>
                <a:schemeClr val="dk1"/>
              </a:solidFill>
              <a:latin typeface="Catamaran Light"/>
              <a:ea typeface="Catamaran Light"/>
              <a:cs typeface="Catamaran Light"/>
              <a:sym typeface="Catamaran Light"/>
            </a:endParaRPr>
          </a:p>
          <a:p>
            <a:pPr indent="-336550" lvl="1" marL="914400" rtl="0" algn="l">
              <a:spcBef>
                <a:spcPts val="0"/>
              </a:spcBef>
              <a:spcAft>
                <a:spcPts val="0"/>
              </a:spcAft>
              <a:buClr>
                <a:schemeClr val="dk1"/>
              </a:buClr>
              <a:buSzPts val="1700"/>
              <a:buFont typeface="Catamaran Light"/>
              <a:buChar char="○"/>
            </a:pPr>
            <a:r>
              <a:rPr i="1" lang="en" sz="1700">
                <a:solidFill>
                  <a:schemeClr val="dk1"/>
                </a:solidFill>
                <a:latin typeface="Catamaran Light"/>
                <a:ea typeface="Catamaran Light"/>
                <a:cs typeface="Catamaran Light"/>
                <a:sym typeface="Catamaran Light"/>
              </a:rPr>
              <a:t>Time Score → run-time(s)</a:t>
            </a:r>
            <a:endParaRPr i="1" sz="1700">
              <a:solidFill>
                <a:schemeClr val="dk1"/>
              </a:solidFill>
              <a:latin typeface="Catamaran Light"/>
              <a:ea typeface="Catamaran Light"/>
              <a:cs typeface="Catamaran Light"/>
              <a:sym typeface="Catamaran Light"/>
            </a:endParaRPr>
          </a:p>
          <a:p>
            <a:pPr indent="-336550" lvl="1" marL="914400" rtl="0" algn="l">
              <a:spcBef>
                <a:spcPts val="0"/>
              </a:spcBef>
              <a:spcAft>
                <a:spcPts val="0"/>
              </a:spcAft>
              <a:buClr>
                <a:schemeClr val="dk1"/>
              </a:buClr>
              <a:buSzPts val="1700"/>
              <a:buFont typeface="Catamaran Light"/>
              <a:buChar char="○"/>
            </a:pPr>
            <a:r>
              <a:rPr i="1" lang="en" sz="1700">
                <a:solidFill>
                  <a:schemeClr val="dk1"/>
                </a:solidFill>
                <a:latin typeface="Catamaran Light"/>
                <a:ea typeface="Catamaran Light"/>
                <a:cs typeface="Catamaran Light"/>
                <a:sym typeface="Catamaran Light"/>
              </a:rPr>
              <a:t>Run Penalties</a:t>
            </a:r>
            <a:endParaRPr sz="1900">
              <a:solidFill>
                <a:schemeClr val="dk1"/>
              </a:solidFill>
              <a:latin typeface="Catamaran Light"/>
              <a:ea typeface="Catamaran Light"/>
              <a:cs typeface="Catamaran Light"/>
              <a:sym typeface="Catamaran Light"/>
            </a:endParaRPr>
          </a:p>
        </p:txBody>
      </p:sp>
      <p:pic>
        <p:nvPicPr>
          <p:cNvPr id="151" name="Google Shape;151;p24"/>
          <p:cNvPicPr preferRelativeResize="0"/>
          <p:nvPr/>
        </p:nvPicPr>
        <p:blipFill>
          <a:blip r:embed="rId4">
            <a:alphaModFix/>
          </a:blip>
          <a:stretch>
            <a:fillRect/>
          </a:stretch>
        </p:blipFill>
        <p:spPr>
          <a:xfrm>
            <a:off x="6440199" y="1429105"/>
            <a:ext cx="2254901" cy="29302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5" name="Shape 155"/>
        <p:cNvGrpSpPr/>
        <p:nvPr/>
      </p:nvGrpSpPr>
      <p:grpSpPr>
        <a:xfrm>
          <a:off x="0" y="0"/>
          <a:ext cx="0" cy="0"/>
          <a:chOff x="0" y="0"/>
          <a:chExt cx="0" cy="0"/>
        </a:xfrm>
      </p:grpSpPr>
      <p:pic>
        <p:nvPicPr>
          <p:cNvPr id="156" name="Google Shape;156;p25"/>
          <p:cNvPicPr preferRelativeResize="0"/>
          <p:nvPr/>
        </p:nvPicPr>
        <p:blipFill>
          <a:blip r:embed="rId4">
            <a:alphaModFix/>
          </a:blip>
          <a:stretch>
            <a:fillRect/>
          </a:stretch>
        </p:blipFill>
        <p:spPr>
          <a:xfrm>
            <a:off x="-148" y="0"/>
            <a:ext cx="9144000" cy="5143500"/>
          </a:xfrm>
          <a:prstGeom prst="rect">
            <a:avLst/>
          </a:prstGeom>
          <a:noFill/>
          <a:ln>
            <a:noFill/>
          </a:ln>
        </p:spPr>
      </p:pic>
      <p:sp>
        <p:nvSpPr>
          <p:cNvPr id="157" name="Google Shape;157;p25"/>
          <p:cNvSpPr/>
          <p:nvPr/>
        </p:nvSpPr>
        <p:spPr>
          <a:xfrm flipH="1" rot="-5400000">
            <a:off x="3281200" y="-725975"/>
            <a:ext cx="2581500" cy="6159000"/>
          </a:xfrm>
          <a:prstGeom prst="rect">
            <a:avLst/>
          </a:prstGeom>
          <a:gradFill>
            <a:gsLst>
              <a:gs pos="0">
                <a:srgbClr val="A9B9D3">
                  <a:alpha val="30980"/>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5"/>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DIFFICULT TOPICS</a:t>
            </a:r>
            <a:endParaRPr>
              <a:solidFill>
                <a:schemeClr val="lt1"/>
              </a:solidFill>
            </a:endParaRPr>
          </a:p>
        </p:txBody>
      </p:sp>
      <p:sp>
        <p:nvSpPr>
          <p:cNvPr id="159" name="Google Shape;159;p25"/>
          <p:cNvSpPr/>
          <p:nvPr/>
        </p:nvSpPr>
        <p:spPr>
          <a:xfrm rot="907670">
            <a:off x="2891024" y="-1509326"/>
            <a:ext cx="7260506" cy="2438868"/>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
        <p:nvSpPr>
          <p:cNvPr id="160" name="Google Shape;160;p25"/>
          <p:cNvSpPr/>
          <p:nvPr/>
        </p:nvSpPr>
        <p:spPr>
          <a:xfrm rot="-912666">
            <a:off x="3806188" y="4592478"/>
            <a:ext cx="7260569" cy="2438652"/>
          </a:xfrm>
          <a:prstGeom prst="rect">
            <a:avLst/>
          </a:prstGeom>
          <a:solidFill>
            <a:srgbClr val="18397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Light"/>
              <a:ea typeface="Catamaran Light"/>
              <a:cs typeface="Catamaran Light"/>
              <a:sym typeface="Catamaran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4" name="Shape 164"/>
        <p:cNvGrpSpPr/>
        <p:nvPr/>
      </p:nvGrpSpPr>
      <p:grpSpPr>
        <a:xfrm>
          <a:off x="0" y="0"/>
          <a:ext cx="0" cy="0"/>
          <a:chOff x="0" y="0"/>
          <a:chExt cx="0" cy="0"/>
        </a:xfrm>
      </p:grpSpPr>
      <p:sp>
        <p:nvSpPr>
          <p:cNvPr id="165" name="Google Shape;165;p26"/>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6"/>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1: Movement</a:t>
            </a:r>
            <a:endParaRPr sz="3300">
              <a:solidFill>
                <a:schemeClr val="lt1"/>
              </a:solidFill>
              <a:latin typeface="Livvic"/>
              <a:ea typeface="Livvic"/>
              <a:cs typeface="Livvic"/>
              <a:sym typeface="Livvic"/>
            </a:endParaRPr>
          </a:p>
        </p:txBody>
      </p:sp>
      <p:sp>
        <p:nvSpPr>
          <p:cNvPr id="167" name="Google Shape;167;p26"/>
          <p:cNvSpPr txBox="1"/>
          <p:nvPr/>
        </p:nvSpPr>
        <p:spPr>
          <a:xfrm>
            <a:off x="419250" y="1485700"/>
            <a:ext cx="8298900" cy="28167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Electronics</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Controller</a:t>
            </a:r>
            <a:endParaRPr sz="1900">
              <a:solidFill>
                <a:schemeClr val="dk1"/>
              </a:solidFill>
              <a:latin typeface="Catamaran Light"/>
              <a:ea typeface="Catamaran Light"/>
              <a:cs typeface="Catamaran Light"/>
              <a:sym typeface="Catamaran Light"/>
            </a:endParaRPr>
          </a:p>
          <a:p>
            <a:pPr indent="-349250" lvl="2" marL="13716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Arduino, Lego Mindstorms, Raspberry Pi</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Motor</a:t>
            </a:r>
            <a:endParaRPr sz="1900">
              <a:solidFill>
                <a:schemeClr val="dk1"/>
              </a:solidFill>
              <a:latin typeface="Catamaran Light"/>
              <a:ea typeface="Catamaran Light"/>
              <a:cs typeface="Catamaran Light"/>
              <a:sym typeface="Catamaran Light"/>
            </a:endParaRPr>
          </a:p>
          <a:p>
            <a:pPr indent="-349250" lvl="2" marL="13716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Lego EV3, TT Motor</a:t>
            </a:r>
            <a:endParaRPr sz="1900">
              <a:solidFill>
                <a:schemeClr val="dk1"/>
              </a:solidFill>
              <a:latin typeface="Catamaran Light"/>
              <a:ea typeface="Catamaran Light"/>
              <a:cs typeface="Catamaran Light"/>
              <a:sym typeface="Catamaran Light"/>
            </a:endParaRPr>
          </a:p>
          <a:p>
            <a:pPr indent="-349250" lvl="0" marL="4572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Distance Measurement</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Wheel Rotations </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Motor Time On</a:t>
            </a:r>
            <a:endParaRPr sz="1900">
              <a:solidFill>
                <a:schemeClr val="dk1"/>
              </a:solidFill>
              <a:latin typeface="Catamaran Light"/>
              <a:ea typeface="Catamaran Light"/>
              <a:cs typeface="Catamaran Light"/>
              <a:sym typeface="Catamaran Light"/>
            </a:endParaRPr>
          </a:p>
          <a:p>
            <a:pPr indent="-349250" lvl="1" marL="914400" rtl="0" algn="l">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Detect Target Point</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1" name="Shape 171"/>
        <p:cNvGrpSpPr/>
        <p:nvPr/>
      </p:nvGrpSpPr>
      <p:grpSpPr>
        <a:xfrm>
          <a:off x="0" y="0"/>
          <a:ext cx="0" cy="0"/>
          <a:chOff x="0" y="0"/>
          <a:chExt cx="0" cy="0"/>
        </a:xfrm>
      </p:grpSpPr>
      <p:sp>
        <p:nvSpPr>
          <p:cNvPr id="172" name="Google Shape;172;p27"/>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txBox="1"/>
          <p:nvPr>
            <p:ph idx="4294967295" type="ctrTitle"/>
          </p:nvPr>
        </p:nvSpPr>
        <p:spPr>
          <a:xfrm>
            <a:off x="426075" y="238650"/>
            <a:ext cx="58788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Topic 2: Wheel Rotations</a:t>
            </a:r>
            <a:endParaRPr sz="3300">
              <a:solidFill>
                <a:schemeClr val="lt1"/>
              </a:solidFill>
              <a:latin typeface="Livvic"/>
              <a:ea typeface="Livvic"/>
              <a:cs typeface="Livvic"/>
              <a:sym typeface="Livvic"/>
            </a:endParaRPr>
          </a:p>
        </p:txBody>
      </p:sp>
      <p:sp>
        <p:nvSpPr>
          <p:cNvPr id="174" name="Google Shape;174;p27"/>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One rotation of the wheel makes the car travel the circumference of the wheel</a:t>
            </a:r>
            <a:endParaRPr sz="1900">
              <a:solidFill>
                <a:schemeClr val="dk1"/>
              </a:solidFill>
              <a:latin typeface="Catamaran Light"/>
              <a:ea typeface="Catamaran Light"/>
              <a:cs typeface="Catamaran Light"/>
              <a:sym typeface="Catamaran Light"/>
            </a:endParaRPr>
          </a:p>
          <a:p>
            <a:pPr indent="-349250" lvl="1" marL="9144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d = (ω) x (2π) x (r)</a:t>
            </a:r>
            <a:endParaRPr sz="1900">
              <a:solidFill>
                <a:schemeClr val="dk1"/>
              </a:solidFill>
              <a:latin typeface="Catamaran Light"/>
              <a:ea typeface="Catamaran Light"/>
              <a:cs typeface="Catamaran Light"/>
              <a:sym typeface="Catamaran Light"/>
            </a:endParaRPr>
          </a:p>
          <a:p>
            <a:pPr indent="-349250" lvl="2" marL="13716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d → Distance Traveled</a:t>
            </a:r>
            <a:endParaRPr sz="1900">
              <a:solidFill>
                <a:schemeClr val="dk1"/>
              </a:solidFill>
              <a:latin typeface="Catamaran Light"/>
              <a:ea typeface="Catamaran Light"/>
              <a:cs typeface="Catamaran Light"/>
              <a:sym typeface="Catamaran Light"/>
            </a:endParaRPr>
          </a:p>
          <a:p>
            <a:pPr indent="-349250" lvl="2" marL="13716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ω</a:t>
            </a:r>
            <a:r>
              <a:rPr lang="en" sz="1900">
                <a:solidFill>
                  <a:schemeClr val="dk1"/>
                </a:solidFill>
                <a:latin typeface="Catamaran Light"/>
                <a:ea typeface="Catamaran Light"/>
                <a:cs typeface="Catamaran Light"/>
                <a:sym typeface="Catamaran Light"/>
              </a:rPr>
              <a:t> → Wheel Rotations</a:t>
            </a:r>
            <a:endParaRPr sz="1900">
              <a:solidFill>
                <a:schemeClr val="dk1"/>
              </a:solidFill>
              <a:latin typeface="Catamaran Light"/>
              <a:ea typeface="Catamaran Light"/>
              <a:cs typeface="Catamaran Light"/>
              <a:sym typeface="Catamaran Light"/>
            </a:endParaRPr>
          </a:p>
          <a:p>
            <a:pPr indent="-349250" lvl="2" marL="13716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R → Wheel Radius</a:t>
            </a:r>
            <a:endParaRPr sz="1900">
              <a:solidFill>
                <a:schemeClr val="dk1"/>
              </a:solidFill>
              <a:latin typeface="Catamaran Light"/>
              <a:ea typeface="Catamaran Light"/>
              <a:cs typeface="Catamaran Light"/>
              <a:sym typeface="Catamaran Light"/>
            </a:endParaRPr>
          </a:p>
          <a:p>
            <a:pPr indent="-349250" lvl="2" marL="13716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π → Pi</a:t>
            </a:r>
            <a:endParaRPr sz="1900">
              <a:solidFill>
                <a:schemeClr val="dk1"/>
              </a:solidFill>
              <a:latin typeface="Catamaran Light"/>
              <a:ea typeface="Catamaran Light"/>
              <a:cs typeface="Catamaran Light"/>
              <a:sym typeface="Catamaran Light"/>
            </a:endParaRPr>
          </a:p>
          <a:p>
            <a:pPr indent="-349250" lvl="1" marL="9144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ω</a:t>
            </a:r>
            <a:r>
              <a:rPr lang="en" sz="1900">
                <a:solidFill>
                  <a:schemeClr val="dk1"/>
                </a:solidFill>
                <a:latin typeface="Catamaran Light"/>
                <a:ea typeface="Catamaran Light"/>
                <a:cs typeface="Catamaran Light"/>
                <a:sym typeface="Catamaran Light"/>
              </a:rPr>
              <a:t> = (d) / (</a:t>
            </a:r>
            <a:r>
              <a:rPr lang="en" sz="1900">
                <a:solidFill>
                  <a:schemeClr val="dk1"/>
                </a:solidFill>
                <a:latin typeface="Catamaran Light"/>
                <a:ea typeface="Catamaran Light"/>
                <a:cs typeface="Catamaran Light"/>
                <a:sym typeface="Catamaran Light"/>
              </a:rPr>
              <a:t>2π x r)</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8" name="Shape 178"/>
        <p:cNvGrpSpPr/>
        <p:nvPr/>
      </p:nvGrpSpPr>
      <p:grpSpPr>
        <a:xfrm>
          <a:off x="0" y="0"/>
          <a:ext cx="0" cy="0"/>
          <a:chOff x="0" y="0"/>
          <a:chExt cx="0" cy="0"/>
        </a:xfrm>
      </p:grpSpPr>
      <p:sp>
        <p:nvSpPr>
          <p:cNvPr id="179" name="Google Shape;179;p28"/>
          <p:cNvSpPr/>
          <p:nvPr/>
        </p:nvSpPr>
        <p:spPr>
          <a:xfrm flipH="1">
            <a:off x="-100" y="0"/>
            <a:ext cx="6066000" cy="11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8"/>
          <p:cNvSpPr txBox="1"/>
          <p:nvPr>
            <p:ph idx="4294967295" type="ctrTitle"/>
          </p:nvPr>
        </p:nvSpPr>
        <p:spPr>
          <a:xfrm>
            <a:off x="426075" y="238650"/>
            <a:ext cx="4592400" cy="69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solidFill>
                  <a:schemeClr val="lt1"/>
                </a:solidFill>
              </a:rPr>
              <a:t>Tips from a Veteran</a:t>
            </a:r>
            <a:endParaRPr sz="3300">
              <a:solidFill>
                <a:schemeClr val="lt1"/>
              </a:solidFill>
              <a:latin typeface="Livvic"/>
              <a:ea typeface="Livvic"/>
              <a:cs typeface="Livvic"/>
              <a:sym typeface="Livvic"/>
            </a:endParaRPr>
          </a:p>
        </p:txBody>
      </p:sp>
      <p:sp>
        <p:nvSpPr>
          <p:cNvPr id="181" name="Google Shape;181;p28"/>
          <p:cNvSpPr txBox="1"/>
          <p:nvPr/>
        </p:nvSpPr>
        <p:spPr>
          <a:xfrm>
            <a:off x="419250" y="1485700"/>
            <a:ext cx="8298900" cy="31092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349250" lvl="0" marL="4572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Slippery Tires will result in a shorter distance travelled</a:t>
            </a:r>
            <a:endParaRPr sz="1900">
              <a:solidFill>
                <a:schemeClr val="dk1"/>
              </a:solidFill>
              <a:latin typeface="Catamaran Light"/>
              <a:ea typeface="Catamaran Light"/>
              <a:cs typeface="Catamaran Light"/>
              <a:sym typeface="Catamaran Light"/>
            </a:endParaRPr>
          </a:p>
          <a:p>
            <a:pPr indent="-349250" lvl="1" marL="9144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Use rubber wheels or wrap rubber bands around plastic wheels</a:t>
            </a:r>
            <a:endParaRPr sz="1900">
              <a:solidFill>
                <a:schemeClr val="dk1"/>
              </a:solidFill>
              <a:latin typeface="Catamaran Light"/>
              <a:ea typeface="Catamaran Light"/>
              <a:cs typeface="Catamaran Light"/>
              <a:sym typeface="Catamaran Light"/>
            </a:endParaRPr>
          </a:p>
          <a:p>
            <a:pPr indent="-349250" lvl="1" marL="9144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Heavier vehicle can also help</a:t>
            </a:r>
            <a:endParaRPr sz="1900">
              <a:solidFill>
                <a:schemeClr val="dk1"/>
              </a:solidFill>
              <a:latin typeface="Catamaran Light"/>
              <a:ea typeface="Catamaran Light"/>
              <a:cs typeface="Catamaran Light"/>
              <a:sym typeface="Catamaran Light"/>
            </a:endParaRPr>
          </a:p>
          <a:p>
            <a:pPr indent="-349250" lvl="0" marL="4572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For time to distance, old batteries will result in a shorter travel distance</a:t>
            </a:r>
            <a:endParaRPr sz="1900">
              <a:solidFill>
                <a:schemeClr val="dk1"/>
              </a:solidFill>
              <a:latin typeface="Catamaran Light"/>
              <a:ea typeface="Catamaran Light"/>
              <a:cs typeface="Catamaran Light"/>
              <a:sym typeface="Catamaran Light"/>
            </a:endParaRPr>
          </a:p>
          <a:p>
            <a:pPr indent="-349250" lvl="1" marL="9144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Use rechargeable batteries at full charge for testing and the competition</a:t>
            </a:r>
            <a:endParaRPr sz="1900">
              <a:solidFill>
                <a:schemeClr val="dk1"/>
              </a:solidFill>
              <a:latin typeface="Catamaran Light"/>
              <a:ea typeface="Catamaran Light"/>
              <a:cs typeface="Catamaran Light"/>
              <a:sym typeface="Catamaran Light"/>
            </a:endParaRPr>
          </a:p>
          <a:p>
            <a:pPr indent="-349250" lvl="0" marL="4572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Have an easy to access measurement point</a:t>
            </a:r>
            <a:endParaRPr sz="1900">
              <a:solidFill>
                <a:schemeClr val="dk1"/>
              </a:solidFill>
              <a:latin typeface="Catamaran Light"/>
              <a:ea typeface="Catamaran Light"/>
              <a:cs typeface="Catamaran Light"/>
              <a:sym typeface="Catamaran Light"/>
            </a:endParaRPr>
          </a:p>
          <a:p>
            <a:pPr indent="-349250" lvl="0" marL="457200" rtl="0" algn="l">
              <a:lnSpc>
                <a:spcPct val="150000"/>
              </a:lnSpc>
              <a:spcBef>
                <a:spcPts val="0"/>
              </a:spcBef>
              <a:spcAft>
                <a:spcPts val="0"/>
              </a:spcAft>
              <a:buClr>
                <a:schemeClr val="dk1"/>
              </a:buClr>
              <a:buSzPts val="1900"/>
              <a:buFont typeface="Catamaran Light"/>
              <a:buChar char="●"/>
            </a:pPr>
            <a:r>
              <a:rPr lang="en" sz="1900">
                <a:solidFill>
                  <a:schemeClr val="dk1"/>
                </a:solidFill>
                <a:latin typeface="Catamaran Light"/>
                <a:ea typeface="Catamaran Light"/>
                <a:cs typeface="Catamaran Light"/>
                <a:sym typeface="Catamaran Light"/>
              </a:rPr>
              <a:t>Alignment is very important, make sure you have a calibration tool</a:t>
            </a:r>
            <a:endParaRPr sz="1900">
              <a:solidFill>
                <a:schemeClr val="dk1"/>
              </a:solidFill>
              <a:latin typeface="Catamaran Light"/>
              <a:ea typeface="Catamaran Light"/>
              <a:cs typeface="Catamaran Light"/>
              <a:sym typeface="Catamaran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p:nvPr/>
        </p:nvSpPr>
        <p:spPr>
          <a:xfrm flipH="1">
            <a:off x="-100" y="0"/>
            <a:ext cx="4568700" cy="66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9"/>
          <p:cNvSpPr/>
          <p:nvPr/>
        </p:nvSpPr>
        <p:spPr>
          <a:xfrm>
            <a:off x="4568700" y="669700"/>
            <a:ext cx="4568700" cy="2227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9"/>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Yes, Saturn is the ringed one. This planet is a gas giant, and it’s composed mostly of hydrogen and helium</a:t>
            </a:r>
            <a:endParaRPr>
              <a:solidFill>
                <a:schemeClr val="lt1"/>
              </a:solidFill>
            </a:endParaRPr>
          </a:p>
        </p:txBody>
      </p:sp>
      <p:sp>
        <p:nvSpPr>
          <p:cNvPr id="189" name="Google Shape;189;p29"/>
          <p:cNvSpPr txBox="1"/>
          <p:nvPr>
            <p:ph idx="4" type="ctrTitle"/>
          </p:nvPr>
        </p:nvSpPr>
        <p:spPr>
          <a:xfrm>
            <a:off x="631883" y="3331927"/>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SUBWAY STATIONS</a:t>
            </a:r>
            <a:endParaRPr>
              <a:solidFill>
                <a:schemeClr val="lt1"/>
              </a:solidFill>
            </a:endParaRPr>
          </a:p>
        </p:txBody>
      </p:sp>
      <p:sp>
        <p:nvSpPr>
          <p:cNvPr id="190" name="Google Shape;190;p29"/>
          <p:cNvSpPr txBox="1"/>
          <p:nvPr>
            <p:ph type="ctrTitle"/>
          </p:nvPr>
        </p:nvSpPr>
        <p:spPr>
          <a:xfrm>
            <a:off x="1217775" y="1354775"/>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u="sng">
                <a:solidFill>
                  <a:schemeClr val="hlink"/>
                </a:solidFill>
                <a:hlinkClick r:id="rId3"/>
              </a:rPr>
              <a:t>Resource 1</a:t>
            </a:r>
            <a:endParaRPr sz="2200">
              <a:solidFill>
                <a:schemeClr val="dk1"/>
              </a:solidFill>
            </a:endParaRPr>
          </a:p>
        </p:txBody>
      </p:sp>
      <p:sp>
        <p:nvSpPr>
          <p:cNvPr id="191" name="Google Shape;191;p29"/>
          <p:cNvSpPr/>
          <p:nvPr/>
        </p:nvSpPr>
        <p:spPr>
          <a:xfrm>
            <a:off x="0" y="2915700"/>
            <a:ext cx="4568700" cy="2227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9"/>
          <p:cNvSpPr txBox="1"/>
          <p:nvPr>
            <p:ph type="ctrTitle"/>
          </p:nvPr>
        </p:nvSpPr>
        <p:spPr>
          <a:xfrm>
            <a:off x="171700" y="0"/>
            <a:ext cx="46167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solidFill>
                  <a:schemeClr val="lt1"/>
                </a:solidFill>
              </a:rPr>
              <a:t>Additional Resources</a:t>
            </a:r>
            <a:endParaRPr sz="2600">
              <a:solidFill>
                <a:schemeClr val="lt1"/>
              </a:solidFill>
            </a:endParaRPr>
          </a:p>
        </p:txBody>
      </p:sp>
      <p:sp>
        <p:nvSpPr>
          <p:cNvPr id="193" name="Google Shape;193;p29"/>
          <p:cNvSpPr txBox="1"/>
          <p:nvPr>
            <p:ph type="ctrTitle"/>
          </p:nvPr>
        </p:nvSpPr>
        <p:spPr>
          <a:xfrm>
            <a:off x="5824450" y="1461250"/>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u="sng">
                <a:solidFill>
                  <a:schemeClr val="hlink"/>
                </a:solidFill>
                <a:hlinkClick r:id="rId4"/>
              </a:rPr>
              <a:t>Resource 2</a:t>
            </a:r>
            <a:endParaRPr sz="2200">
              <a:solidFill>
                <a:schemeClr val="lt1"/>
              </a:solidFill>
            </a:endParaRPr>
          </a:p>
        </p:txBody>
      </p:sp>
      <p:sp>
        <p:nvSpPr>
          <p:cNvPr id="194" name="Google Shape;194;p29"/>
          <p:cNvSpPr txBox="1"/>
          <p:nvPr>
            <p:ph type="ctrTitle"/>
          </p:nvPr>
        </p:nvSpPr>
        <p:spPr>
          <a:xfrm>
            <a:off x="1217775" y="3707250"/>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u="sng">
                <a:solidFill>
                  <a:schemeClr val="hlink"/>
                </a:solidFill>
                <a:hlinkClick r:id="rId5"/>
              </a:rPr>
              <a:t>Resource 3</a:t>
            </a:r>
            <a:endParaRPr sz="2200">
              <a:solidFill>
                <a:schemeClr val="lt1"/>
              </a:solidFill>
            </a:endParaRPr>
          </a:p>
        </p:txBody>
      </p:sp>
      <p:sp>
        <p:nvSpPr>
          <p:cNvPr id="195" name="Google Shape;195;p29"/>
          <p:cNvSpPr txBox="1"/>
          <p:nvPr>
            <p:ph type="ctrTitle"/>
          </p:nvPr>
        </p:nvSpPr>
        <p:spPr>
          <a:xfrm>
            <a:off x="5893800" y="3615100"/>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u="sng">
                <a:solidFill>
                  <a:schemeClr val="hlink"/>
                </a:solidFill>
                <a:hlinkClick r:id="rId6"/>
              </a:rPr>
              <a:t>Resource 4</a:t>
            </a:r>
            <a:endParaRPr sz="22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9" name="Shape 199"/>
        <p:cNvGrpSpPr/>
        <p:nvPr/>
      </p:nvGrpSpPr>
      <p:grpSpPr>
        <a:xfrm>
          <a:off x="0" y="0"/>
          <a:ext cx="0" cy="0"/>
          <a:chOff x="0" y="0"/>
          <a:chExt cx="0" cy="0"/>
        </a:xfrm>
      </p:grpSpPr>
      <p:pic>
        <p:nvPicPr>
          <p:cNvPr id="200" name="Google Shape;200;p30"/>
          <p:cNvPicPr preferRelativeResize="0"/>
          <p:nvPr/>
        </p:nvPicPr>
        <p:blipFill rotWithShape="1">
          <a:blip r:embed="rId3">
            <a:alphaModFix/>
          </a:blip>
          <a:srcRect b="0" l="12212" r="12212" t="0"/>
          <a:stretch/>
        </p:blipFill>
        <p:spPr>
          <a:xfrm>
            <a:off x="3981435" y="0"/>
            <a:ext cx="5162557" cy="5143499"/>
          </a:xfrm>
          <a:prstGeom prst="rect">
            <a:avLst/>
          </a:prstGeom>
          <a:noFill/>
          <a:ln>
            <a:noFill/>
          </a:ln>
        </p:spPr>
      </p:pic>
      <p:sp>
        <p:nvSpPr>
          <p:cNvPr id="201" name="Google Shape;201;p30"/>
          <p:cNvSpPr/>
          <p:nvPr/>
        </p:nvSpPr>
        <p:spPr>
          <a:xfrm rot="5400000">
            <a:off x="1428875" y="205200"/>
            <a:ext cx="3358800" cy="5026500"/>
          </a:xfrm>
          <a:prstGeom prst="rect">
            <a:avLst/>
          </a:prstGeom>
          <a:solidFill>
            <a:schemeClr val="accent1">
              <a:alpha val="6179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0"/>
          <p:cNvSpPr txBox="1"/>
          <p:nvPr>
            <p:ph type="ctrTitle"/>
          </p:nvPr>
        </p:nvSpPr>
        <p:spPr>
          <a:xfrm>
            <a:off x="1201075" y="837175"/>
            <a:ext cx="2607300" cy="20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THANKS!</a:t>
            </a:r>
            <a:endParaRPr sz="3000">
              <a:solidFill>
                <a:schemeClr val="lt1"/>
              </a:solidFill>
            </a:endParaRPr>
          </a:p>
        </p:txBody>
      </p:sp>
      <p:sp>
        <p:nvSpPr>
          <p:cNvPr id="203" name="Google Shape;203;p30"/>
          <p:cNvSpPr/>
          <p:nvPr/>
        </p:nvSpPr>
        <p:spPr>
          <a:xfrm>
            <a:off x="4582622" y="31226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204" name="Google Shape;204;p30"/>
          <p:cNvGrpSpPr/>
          <p:nvPr/>
        </p:nvGrpSpPr>
        <p:grpSpPr>
          <a:xfrm>
            <a:off x="4582431" y="2545611"/>
            <a:ext cx="346056" cy="345674"/>
            <a:chOff x="3303268" y="3817349"/>
            <a:chExt cx="346056" cy="345674"/>
          </a:xfrm>
        </p:grpSpPr>
        <p:sp>
          <p:nvSpPr>
            <p:cNvPr id="205" name="Google Shape;205;p3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06" name="Google Shape;206;p3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07" name="Google Shape;207;p3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08" name="Google Shape;208;p3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209" name="Google Shape;209;p30"/>
          <p:cNvGrpSpPr/>
          <p:nvPr/>
        </p:nvGrpSpPr>
        <p:grpSpPr>
          <a:xfrm>
            <a:off x="4582447" y="1968549"/>
            <a:ext cx="346024" cy="345674"/>
            <a:chOff x="4201447" y="3817349"/>
            <a:chExt cx="346024" cy="345674"/>
          </a:xfrm>
        </p:grpSpPr>
        <p:sp>
          <p:nvSpPr>
            <p:cNvPr id="210" name="Google Shape;210;p3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11" name="Google Shape;211;p3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556D96"/>
      </a:accent1>
      <a:accent2>
        <a:srgbClr val="212121"/>
      </a:accent2>
      <a:accent3>
        <a:srgbClr val="A9B9D3"/>
      </a:accent3>
      <a:accent4>
        <a:srgbClr val="26529E"/>
      </a:accent4>
      <a:accent5>
        <a:srgbClr val="62779B"/>
      </a:accent5>
      <a:accent6>
        <a:srgbClr val="363F4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